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12"/>
  </p:normalViewPr>
  <p:slideViewPr>
    <p:cSldViewPr snapToGrid="0" snapToObjects="1">
      <p:cViewPr varScale="1">
        <p:scale>
          <a:sx n="31" d="100"/>
          <a:sy n="31" d="100"/>
        </p:scale>
        <p:origin x="8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1958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best memories are made around the table</a:t>
            </a:r>
          </a:p>
        </p:txBody>
      </p:sp>
    </p:spTree>
    <p:extLst>
      <p:ext uri="{BB962C8B-B14F-4D97-AF65-F5344CB8AC3E}">
        <p14:creationId xmlns:p14="http://schemas.microsoft.com/office/powerpoint/2010/main" val="334433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39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way you treat your food on your plate is a reflection of the way</a:t>
            </a:r>
            <a:r>
              <a:rPr lang="en-IN" baseline="0" dirty="0"/>
              <a:t> you treat people in your life. Learning how to dine teaches you not just how to eat but how to treat people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032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495873917_2724x1818.jpg"/>
          <p:cNvSpPr>
            <a:spLocks noGrp="1"/>
          </p:cNvSpPr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496036167_2890x1683.jpg"/>
          <p:cNvSpPr>
            <a:spLocks noGrp="1"/>
          </p:cNvSpPr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495873917_2724x1818.jpg"/>
          <p:cNvSpPr>
            <a:spLocks noGrp="1"/>
          </p:cNvSpPr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96036167_2890x1683.jpg"/>
          <p:cNvSpPr>
            <a:spLocks noGrp="1"/>
          </p:cNvSpPr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Caption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35" name="Line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63" name="638623930_2326x1548.jpg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z="14000" spc="0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0" spc="-140">
                <a:solidFill>
                  <a:srgbClr val="FFFFFF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all" spc="-116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anners n beyond"/>
          <p:cNvSpPr txBox="1">
            <a:spLocks noGrp="1"/>
          </p:cNvSpPr>
          <p:nvPr>
            <p:ph type="body" idx="21"/>
          </p:nvPr>
        </p:nvSpPr>
        <p:spPr>
          <a:xfrm>
            <a:off x="8829736" y="5327437"/>
            <a:ext cx="8079055" cy="7066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r>
              <a:rPr lang="en-IN" sz="4400" dirty="0">
                <a:latin typeface="Californian FB" panose="0207040306080B030204" pitchFamily="18" charset="0"/>
              </a:rPr>
              <a:t>          </a:t>
            </a:r>
            <a:r>
              <a:rPr sz="4400" dirty="0">
                <a:latin typeface="Californian FB" panose="0207040306080B030204" pitchFamily="18" charset="0"/>
              </a:rPr>
              <a:t>Manners n beyond</a:t>
            </a:r>
          </a:p>
        </p:txBody>
      </p:sp>
      <p:sp>
        <p:nvSpPr>
          <p:cNvPr id="151" name="Little ambassadors WORKSHOP"/>
          <p:cNvSpPr txBox="1">
            <a:spLocks noGrp="1"/>
          </p:cNvSpPr>
          <p:nvPr>
            <p:ph type="ctrTitle"/>
          </p:nvPr>
        </p:nvSpPr>
        <p:spPr>
          <a:xfrm>
            <a:off x="2906237" y="7264200"/>
            <a:ext cx="20591072" cy="1240366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18700" spc="-187"/>
            </a:lvl1pPr>
          </a:lstStyle>
          <a:p>
            <a:r>
              <a:rPr lang="en-IN" sz="6000" dirty="0">
                <a:latin typeface="Algerian" panose="04020705040A02060702" pitchFamily="82" charset="0"/>
              </a:rPr>
              <a:t>            a WORKSHOP on Table manners for children</a:t>
            </a:r>
            <a:endParaRPr sz="6000" dirty="0">
              <a:latin typeface="Algerian" panose="04020705040A02060702" pitchFamily="82" charset="0"/>
            </a:endParaRPr>
          </a:p>
        </p:txBody>
      </p:sp>
      <p:sp>
        <p:nvSpPr>
          <p:cNvPr id="153" name="Winners are those who choose kindness as their attitude, cheerfulness as their personality, and happiness as their path― Cindrella"/>
          <p:cNvSpPr txBox="1"/>
          <p:nvPr/>
        </p:nvSpPr>
        <p:spPr>
          <a:xfrm>
            <a:off x="2036496" y="9139666"/>
            <a:ext cx="216655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r>
              <a:rPr lang="en-IN" sz="3200" i="1" dirty="0">
                <a:latin typeface="Californian FB" panose="0207040306080B030204" pitchFamily="18" charset="0"/>
              </a:rPr>
              <a:t>The Best Memories are made Around The Table</a:t>
            </a:r>
          </a:p>
        </p:txBody>
      </p:sp>
      <p:sp>
        <p:nvSpPr>
          <p:cNvPr id="154" name="Text"/>
          <p:cNvSpPr txBox="1"/>
          <p:nvPr/>
        </p:nvSpPr>
        <p:spPr>
          <a:xfrm>
            <a:off x="11888139" y="6642099"/>
            <a:ext cx="607722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BFBFB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nteractive discussions for 9yrs &amp; above…"/>
          <p:cNvSpPr txBox="1">
            <a:spLocks noGrp="1"/>
          </p:cNvSpPr>
          <p:nvPr>
            <p:ph type="body" sz="quarter" idx="1"/>
          </p:nvPr>
        </p:nvSpPr>
        <p:spPr>
          <a:xfrm>
            <a:off x="0" y="6242338"/>
            <a:ext cx="10529456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IN" sz="3200" dirty="0">
                <a:latin typeface="Californian FB" panose="0207040306080B030204" pitchFamily="18" charset="0"/>
              </a:rPr>
              <a:t>When children learn to eat with good manners, they are less likely to offend, and more likely to impress, when they find themselves in pivotal social situations later on.</a:t>
            </a:r>
          </a:p>
          <a:p>
            <a:endParaRPr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7" name="Content of workshop"/>
          <p:cNvSpPr txBox="1">
            <a:spLocks noGrp="1"/>
          </p:cNvSpPr>
          <p:nvPr>
            <p:ph type="title"/>
          </p:nvPr>
        </p:nvSpPr>
        <p:spPr>
          <a:xfrm>
            <a:off x="581892" y="3559333"/>
            <a:ext cx="9947564" cy="77868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92479">
              <a:defRPr sz="11136" spc="-111"/>
            </a:pPr>
            <a:r>
              <a:rPr lang="en-IN" sz="3600" i="1" dirty="0">
                <a:latin typeface="Californian FB" panose="0207040306080B030204" pitchFamily="18" charset="0"/>
              </a:rPr>
              <a:t>  Why should  children  learn table manners?</a:t>
            </a:r>
            <a:endParaRPr sz="3600" i="1" dirty="0">
              <a:latin typeface="Californian FB" panose="0207040306080B030204" pitchFamily="18" charset="0"/>
            </a:endParaRPr>
          </a:p>
        </p:txBody>
      </p:sp>
      <p:sp>
        <p:nvSpPr>
          <p:cNvPr id="160" name="Text"/>
          <p:cNvSpPr txBox="1"/>
          <p:nvPr/>
        </p:nvSpPr>
        <p:spPr>
          <a:xfrm>
            <a:off x="11888139" y="6642099"/>
            <a:ext cx="607722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/>
        </p:blipFill>
        <p:spPr>
          <a:xfrm>
            <a:off x="15212290" y="4920095"/>
            <a:ext cx="5375563" cy="4473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lf esteem…"/>
          <p:cNvSpPr txBox="1">
            <a:spLocks noGrp="1"/>
          </p:cNvSpPr>
          <p:nvPr>
            <p:ph type="body" sz="quarter" idx="1"/>
          </p:nvPr>
        </p:nvSpPr>
        <p:spPr>
          <a:xfrm>
            <a:off x="637309" y="4876800"/>
            <a:ext cx="8356600" cy="789709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/>
            <a:r>
              <a:rPr lang="en-IN" sz="12800" dirty="0">
                <a:latin typeface="Californian FB" panose="0207040306080B030204" pitchFamily="18" charset="0"/>
              </a:rPr>
              <a:t>Tools of the trade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Setting the table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Napkin etiquette- Silence Service Code rule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Bread / Butter and condiments rule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Some table rules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Soup rule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Eating rice/noodles and spaghetti 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Eating Salad/ Desert the right way</a:t>
            </a:r>
          </a:p>
          <a:p>
            <a:pPr lvl="0"/>
            <a:r>
              <a:rPr lang="en-IN" sz="12800" dirty="0">
                <a:latin typeface="Californian FB" panose="0207040306080B030204" pitchFamily="18" charset="0"/>
              </a:rPr>
              <a:t>Drinking tea/coffee the right way</a:t>
            </a:r>
          </a:p>
          <a:p>
            <a:r>
              <a:rPr lang="en-IN" sz="12800" dirty="0">
                <a:latin typeface="Californian FB" panose="0207040306080B030204" pitchFamily="18" charset="0"/>
              </a:rPr>
              <a:t>The finger bowl rule</a:t>
            </a:r>
          </a:p>
          <a:p>
            <a:r>
              <a:rPr lang="en-IN" sz="12800" dirty="0">
                <a:latin typeface="Californian FB" panose="0207040306080B030204" pitchFamily="18" charset="0"/>
              </a:rPr>
              <a:t>Restaurant etiquette</a:t>
            </a:r>
          </a:p>
          <a:p>
            <a:r>
              <a:rPr lang="en-IN" sz="12800" dirty="0">
                <a:latin typeface="Californian FB" panose="0207040306080B030204" pitchFamily="18" charset="0"/>
              </a:rPr>
              <a:t>Answering an invitation</a:t>
            </a:r>
          </a:p>
          <a:p>
            <a:r>
              <a:rPr lang="en-IN" sz="12800" dirty="0">
                <a:latin typeface="Californian FB" panose="0207040306080B030204" pitchFamily="18" charset="0"/>
              </a:rPr>
              <a:t>Do’s and don’ts of table manners</a:t>
            </a:r>
          </a:p>
          <a:p>
            <a:pPr marL="0" indent="0">
              <a:buNone/>
            </a:pPr>
            <a:r>
              <a:rPr lang="en-IN" sz="12800" dirty="0">
                <a:latin typeface="Californian FB" panose="0207040306080B030204" pitchFamily="18" charset="0"/>
              </a:rPr>
              <a:t>        </a:t>
            </a:r>
          </a:p>
          <a:p>
            <a:pPr marL="0" indent="0">
              <a:buNone/>
            </a:pPr>
            <a:r>
              <a:rPr lang="en-IN" sz="12800" dirty="0">
                <a:latin typeface="Californian FB" panose="0207040306080B030204" pitchFamily="18" charset="0"/>
              </a:rPr>
              <a:t> </a:t>
            </a:r>
          </a:p>
          <a:p>
            <a:pPr marL="658368" indent="-658368" defTabSz="560831">
              <a:spcBef>
                <a:spcPts val="2300"/>
              </a:spcBef>
              <a:defRPr sz="4032"/>
            </a:pP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3" name="TOPICS FOR 8 WKS"/>
          <p:cNvSpPr txBox="1">
            <a:spLocks noGrp="1"/>
          </p:cNvSpPr>
          <p:nvPr>
            <p:ph type="title"/>
          </p:nvPr>
        </p:nvSpPr>
        <p:spPr>
          <a:xfrm>
            <a:off x="1219200" y="2351999"/>
            <a:ext cx="8356600" cy="65544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92479">
              <a:defRPr sz="11136" spc="-111"/>
            </a:pPr>
            <a:r>
              <a:rPr lang="en-IN" sz="3600" i="1" dirty="0">
                <a:latin typeface="Californian FB" panose="0207040306080B030204" pitchFamily="18" charset="0"/>
              </a:rPr>
              <a:t>What will children learn?</a:t>
            </a:r>
            <a:endParaRPr sz="3600" i="1" dirty="0"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17" y="4516582"/>
            <a:ext cx="5902037" cy="5181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pen ended questions…"/>
          <p:cNvSpPr txBox="1">
            <a:spLocks noGrp="1"/>
          </p:cNvSpPr>
          <p:nvPr>
            <p:ph type="body" sz="quarter" idx="1"/>
          </p:nvPr>
        </p:nvSpPr>
        <p:spPr>
          <a:xfrm>
            <a:off x="887614" y="6545280"/>
            <a:ext cx="8356600" cy="30143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IN" sz="12800" dirty="0">
                <a:latin typeface="Californian FB" panose="0207040306080B030204" pitchFamily="18" charset="0"/>
              </a:rPr>
              <a:t>Live sessions through Zoom or MS Team</a:t>
            </a:r>
          </a:p>
          <a:p>
            <a:endParaRPr lang="en-IN" sz="12800" dirty="0">
              <a:latin typeface="Californian FB" panose="0207040306080B030204" pitchFamily="18" charset="0"/>
            </a:endParaRPr>
          </a:p>
          <a:p>
            <a:r>
              <a:rPr lang="en-IN" sz="12800" dirty="0">
                <a:latin typeface="Californian FB" panose="0207040306080B030204" pitchFamily="18" charset="0"/>
              </a:rPr>
              <a:t>Game</a:t>
            </a:r>
          </a:p>
          <a:p>
            <a:endParaRPr lang="en-IN" sz="12800" dirty="0">
              <a:latin typeface="Californian FB" panose="0207040306080B030204" pitchFamily="18" charset="0"/>
            </a:endParaRPr>
          </a:p>
          <a:p>
            <a:r>
              <a:rPr lang="en-IN" sz="12800" dirty="0">
                <a:latin typeface="Californian FB" panose="0207040306080B030204" pitchFamily="18" charset="0"/>
              </a:rPr>
              <a:t>Role playing exercises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dirty="0"/>
          </a:p>
        </p:txBody>
      </p:sp>
      <p:sp>
        <p:nvSpPr>
          <p:cNvPr id="168" name="Assessment strategies"/>
          <p:cNvSpPr txBox="1">
            <a:spLocks noGrp="1"/>
          </p:cNvSpPr>
          <p:nvPr>
            <p:ph type="title"/>
          </p:nvPr>
        </p:nvSpPr>
        <p:spPr>
          <a:xfrm>
            <a:off x="1579418" y="3954341"/>
            <a:ext cx="6068291" cy="7919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3600" i="1" dirty="0">
                <a:latin typeface="Californian FB" panose="0207040306080B030204" pitchFamily="18" charset="0"/>
                <a:cs typeface="Aharoni" panose="02010803020104030203" pitchFamily="2" charset="-79"/>
              </a:rPr>
              <a:t>How will children learn?</a:t>
            </a:r>
            <a:endParaRPr sz="3600" i="1" dirty="0">
              <a:latin typeface="Californian FB" panose="0207040306080B030204" pitchFamily="18" charset="0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5" y="4913330"/>
            <a:ext cx="6373091" cy="4646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pen ended questions…"/>
          <p:cNvSpPr txBox="1">
            <a:spLocks noGrp="1"/>
          </p:cNvSpPr>
          <p:nvPr>
            <p:ph type="body" sz="quarter" idx="1"/>
          </p:nvPr>
        </p:nvSpPr>
        <p:spPr>
          <a:xfrm>
            <a:off x="1025236" y="6893790"/>
            <a:ext cx="8356600" cy="387927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sz="12800" dirty="0">
                <a:latin typeface="Californian FB" panose="0207040306080B030204" pitchFamily="18" charset="0"/>
              </a:rPr>
              <a:t>Open ended questions</a:t>
            </a:r>
            <a:endParaRPr lang="en-IN" sz="12800" dirty="0">
              <a:latin typeface="Californian FB" panose="0207040306080B030204" pitchFamily="18" charset="0"/>
            </a:endParaRPr>
          </a:p>
          <a:p>
            <a:endParaRPr sz="12800" dirty="0">
              <a:latin typeface="Californian FB" panose="0207040306080B030204" pitchFamily="18" charset="0"/>
            </a:endParaRPr>
          </a:p>
          <a:p>
            <a:r>
              <a:rPr sz="12800" dirty="0">
                <a:latin typeface="Californian FB" panose="0207040306080B030204" pitchFamily="18" charset="0"/>
              </a:rPr>
              <a:t>Self reflection activities</a:t>
            </a:r>
            <a:endParaRPr lang="en-IN" sz="12800" dirty="0">
              <a:latin typeface="Californian FB" panose="0207040306080B030204" pitchFamily="18" charset="0"/>
            </a:endParaRPr>
          </a:p>
          <a:p>
            <a:endParaRPr lang="en-IN" sz="12800" dirty="0">
              <a:latin typeface="Californian FB" panose="0207040306080B030204" pitchFamily="18" charset="0"/>
            </a:endParaRPr>
          </a:p>
          <a:p>
            <a:r>
              <a:rPr sz="12800" dirty="0">
                <a:latin typeface="Californian FB" panose="0207040306080B030204" pitchFamily="18" charset="0"/>
              </a:rPr>
              <a:t>Quizzes</a:t>
            </a:r>
            <a:endParaRPr lang="en-IN" sz="12800" dirty="0">
              <a:latin typeface="Californian FB" panose="0207040306080B030204" pitchFamily="18" charset="0"/>
            </a:endParaRPr>
          </a:p>
          <a:p>
            <a:endParaRPr sz="12800" dirty="0">
              <a:latin typeface="Californian FB" panose="0207040306080B030204" pitchFamily="18" charset="0"/>
            </a:endParaRPr>
          </a:p>
          <a:p>
            <a:r>
              <a:rPr sz="12800" dirty="0">
                <a:latin typeface="Californian FB" panose="0207040306080B030204" pitchFamily="18" charset="0"/>
              </a:rPr>
              <a:t>Worksheets</a:t>
            </a:r>
            <a:endParaRPr lang="en-IN" sz="12800" dirty="0">
              <a:latin typeface="Californian FB" panose="0207040306080B030204" pitchFamily="18" charset="0"/>
            </a:endParaRPr>
          </a:p>
          <a:p>
            <a:endParaRPr lang="en-IN" dirty="0"/>
          </a:p>
          <a:p>
            <a:endParaRPr lang="en-IN" dirty="0"/>
          </a:p>
          <a:p>
            <a:endParaRPr dirty="0"/>
          </a:p>
        </p:txBody>
      </p:sp>
      <p:sp>
        <p:nvSpPr>
          <p:cNvPr id="168" name="Assessment strategies"/>
          <p:cNvSpPr txBox="1">
            <a:spLocks noGrp="1"/>
          </p:cNvSpPr>
          <p:nvPr>
            <p:ph type="title"/>
          </p:nvPr>
        </p:nvSpPr>
        <p:spPr>
          <a:xfrm>
            <a:off x="1219200" y="4046450"/>
            <a:ext cx="8356600" cy="5791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3600" dirty="0">
                <a:latin typeface="Californian FB" panose="0207040306080B030204" pitchFamily="18" charset="0"/>
                <a:cs typeface="Aharoni" panose="02010803020104030203" pitchFamily="2" charset="-79"/>
              </a:rPr>
              <a:t>      </a:t>
            </a:r>
            <a:r>
              <a:rPr sz="3600" i="1" dirty="0">
                <a:latin typeface="Californian FB" panose="0207040306080B030204" pitchFamily="18" charset="0"/>
                <a:cs typeface="Aharoni" panose="02010803020104030203" pitchFamily="2" charset="-79"/>
              </a:rPr>
              <a:t>Assessment strategies</a:t>
            </a:r>
          </a:p>
        </p:txBody>
      </p:sp>
      <p:pic>
        <p:nvPicPr>
          <p:cNvPr id="16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8662" r="8662"/>
          <a:stretch>
            <a:fillRect/>
          </a:stretch>
        </p:blipFill>
        <p:spPr>
          <a:xfrm>
            <a:off x="14547272" y="4039754"/>
            <a:ext cx="6428509" cy="5708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4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pen ended questions…"/>
          <p:cNvSpPr txBox="1">
            <a:spLocks noGrp="1"/>
          </p:cNvSpPr>
          <p:nvPr>
            <p:ph type="body" sz="quarter" idx="1"/>
          </p:nvPr>
        </p:nvSpPr>
        <p:spPr>
          <a:xfrm>
            <a:off x="0" y="6861994"/>
            <a:ext cx="10086109" cy="25313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IN" sz="12800" dirty="0">
                <a:latin typeface="Californian FB" panose="0207040306080B030204" pitchFamily="18" charset="0"/>
              </a:rPr>
              <a:t>In several  batches, of 25 students each, in the age group of 3 to 7 and 8 to 12 years. </a:t>
            </a:r>
          </a:p>
          <a:p>
            <a:endParaRPr lang="en-IN" sz="12800" dirty="0">
              <a:latin typeface="Californian FB" panose="0207040306080B030204" pitchFamily="18" charset="0"/>
            </a:endParaRPr>
          </a:p>
          <a:p>
            <a:r>
              <a:rPr lang="en-IN" sz="12800" dirty="0">
                <a:latin typeface="Californian FB" panose="0207040306080B030204" pitchFamily="18" charset="0"/>
              </a:rPr>
              <a:t>Duration of each  batch will be approximately1 hour and 30 minutes.</a:t>
            </a:r>
          </a:p>
          <a:p>
            <a:pPr marL="0" indent="0">
              <a:buNone/>
            </a:pPr>
            <a:endParaRPr lang="en-IN" dirty="0">
              <a:latin typeface="Californian FB" panose="0207040306080B030204" pitchFamily="18" charset="0"/>
            </a:endParaRPr>
          </a:p>
          <a:p>
            <a:endParaRPr dirty="0"/>
          </a:p>
        </p:txBody>
      </p:sp>
      <p:sp>
        <p:nvSpPr>
          <p:cNvPr id="168" name="Assessment strategies"/>
          <p:cNvSpPr txBox="1">
            <a:spLocks noGrp="1"/>
          </p:cNvSpPr>
          <p:nvPr>
            <p:ph type="title"/>
          </p:nvPr>
        </p:nvSpPr>
        <p:spPr>
          <a:xfrm>
            <a:off x="855519" y="3861907"/>
            <a:ext cx="4797136" cy="5791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3600" i="1" dirty="0">
                <a:latin typeface="Californian FB" panose="0207040306080B030204" pitchFamily="18" charset="0"/>
                <a:cs typeface="Aharoni" panose="02010803020104030203" pitchFamily="2" charset="-79"/>
              </a:rPr>
              <a:t>How will WE RUN IT?</a:t>
            </a:r>
            <a:endParaRPr sz="3600" i="1" dirty="0">
              <a:latin typeface="Californian FB" panose="0207040306080B0302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610" y="5013013"/>
            <a:ext cx="5208444" cy="5294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34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pen ended questions…"/>
          <p:cNvSpPr txBox="1">
            <a:spLocks noGrp="1"/>
          </p:cNvSpPr>
          <p:nvPr>
            <p:ph type="body" sz="quarter" idx="1"/>
          </p:nvPr>
        </p:nvSpPr>
        <p:spPr>
          <a:xfrm>
            <a:off x="304800" y="7301345"/>
            <a:ext cx="10418617" cy="1612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500" dirty="0">
                <a:latin typeface="Californian FB" panose="0207040306080B030204" pitchFamily="18" charset="0"/>
              </a:rPr>
              <a:t>Children will have a hands-on learning experience with a 4- course meal from the Manners N Beyond table etiquette series, which will help them to work on their manners and proper eating etiquette.</a:t>
            </a:r>
          </a:p>
          <a:p>
            <a:endParaRPr lang="en-IN" dirty="0"/>
          </a:p>
          <a:p>
            <a:endParaRPr dirty="0"/>
          </a:p>
        </p:txBody>
      </p:sp>
      <p:sp>
        <p:nvSpPr>
          <p:cNvPr id="168" name="Assessment strategies"/>
          <p:cNvSpPr txBox="1">
            <a:spLocks noGrp="1"/>
          </p:cNvSpPr>
          <p:nvPr>
            <p:ph type="title"/>
          </p:nvPr>
        </p:nvSpPr>
        <p:spPr>
          <a:xfrm>
            <a:off x="304800" y="3832422"/>
            <a:ext cx="8356600" cy="5791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3600" i="1" dirty="0">
                <a:latin typeface="Californian FB" panose="0207040306080B030204" pitchFamily="18" charset="0"/>
                <a:cs typeface="Aharoni" panose="02010803020104030203" pitchFamily="2" charset="-79"/>
              </a:rPr>
              <a:t>What will  children achieve?</a:t>
            </a:r>
            <a:endParaRPr sz="3600" i="1" dirty="0">
              <a:latin typeface="Californian FB" panose="0207040306080B030204" pitchFamily="18" charset="0"/>
              <a:cs typeface="Aharoni" panose="02010803020104030203" pitchFamily="2" charset="-79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t="-1896" r="21050" b="1896"/>
          <a:stretch/>
        </p:blipFill>
        <p:spPr>
          <a:xfrm>
            <a:off x="15101454" y="5153891"/>
            <a:ext cx="5126181" cy="507076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43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pen ended questions…"/>
          <p:cNvSpPr txBox="1">
            <a:spLocks noGrp="1"/>
          </p:cNvSpPr>
          <p:nvPr>
            <p:ph type="body" sz="quarter" idx="1"/>
          </p:nvPr>
        </p:nvSpPr>
        <p:spPr>
          <a:xfrm>
            <a:off x="555682" y="7152410"/>
            <a:ext cx="9862936" cy="10217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>
                <a:latin typeface="Californian FB" panose="0207040306080B030204" pitchFamily="18" charset="0"/>
              </a:rPr>
              <a:t> </a:t>
            </a:r>
            <a:r>
              <a:rPr lang="en-IN" sz="3200" dirty="0">
                <a:latin typeface="Californian FB" panose="0207040306080B030204" pitchFamily="18" charset="0"/>
              </a:rPr>
              <a:t>The course is priced at INR  20,000/- for each batch of 20 to 25 students in each age group</a:t>
            </a:r>
          </a:p>
          <a:p>
            <a:endParaRPr sz="3500" b="0" dirty="0"/>
          </a:p>
        </p:txBody>
      </p:sp>
      <p:sp>
        <p:nvSpPr>
          <p:cNvPr id="168" name="Assessment strategies"/>
          <p:cNvSpPr txBox="1">
            <a:spLocks noGrp="1"/>
          </p:cNvSpPr>
          <p:nvPr>
            <p:ph type="title"/>
          </p:nvPr>
        </p:nvSpPr>
        <p:spPr>
          <a:xfrm>
            <a:off x="1025236" y="4220348"/>
            <a:ext cx="4228869" cy="5791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N" sz="3600" i="1" dirty="0">
                <a:latin typeface="Californian FB" panose="0207040306080B030204" pitchFamily="18" charset="0"/>
                <a:cs typeface="Aharoni" panose="02010803020104030203" pitchFamily="2" charset="-79"/>
              </a:rPr>
              <a:t>Course fee</a:t>
            </a:r>
            <a:endParaRPr sz="3600" i="1" dirty="0">
              <a:latin typeface="Californian FB" panose="0207040306080B03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93" y="4509908"/>
            <a:ext cx="5149561" cy="4895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7168-A957-42D3-9CF4-BBB576F9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198518"/>
            <a:ext cx="2212102" cy="1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0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“Notable Quote”"/>
          <p:cNvSpPr txBox="1">
            <a:spLocks noGrp="1"/>
          </p:cNvSpPr>
          <p:nvPr>
            <p:ph type="body" sz="half" idx="1"/>
          </p:nvPr>
        </p:nvSpPr>
        <p:spPr>
          <a:xfrm>
            <a:off x="7077292" y="4627991"/>
            <a:ext cx="8994643" cy="4883153"/>
          </a:xfrm>
          <a:prstGeom prst="rect">
            <a:avLst/>
          </a:prstGeom>
        </p:spPr>
        <p:txBody>
          <a:bodyPr/>
          <a:lstStyle/>
          <a:p>
            <a:pPr marL="172720" indent="-172720" defTabSz="330200">
              <a:defRPr sz="5600"/>
            </a:pPr>
            <a:r>
              <a:rPr lang="en-IN" dirty="0"/>
              <a:t>           </a:t>
            </a:r>
            <a:r>
              <a:rPr lang="en-IN" sz="8800" dirty="0">
                <a:latin typeface="Algerian" panose="04020705040A02060702" pitchFamily="82" charset="0"/>
              </a:rPr>
              <a:t>THANK YOU</a:t>
            </a:r>
            <a:endParaRPr sz="8800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2891" y="9871132"/>
            <a:ext cx="14424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i="1" dirty="0">
                <a:latin typeface="Californian FB" panose="0207040306080B030204" pitchFamily="18" charset="0"/>
              </a:rPr>
              <a:t>“The way you treat your food on your plate is a reflection of the way you treat people in your life. Learning how to dine teaches you not just how to eat but how to treat people”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347</Words>
  <Application>Microsoft Office PowerPoint</Application>
  <PresentationFormat>Custom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Algerian</vt:lpstr>
      <vt:lpstr>Californian FB</vt:lpstr>
      <vt:lpstr>Druk Medium</vt:lpstr>
      <vt:lpstr>Helvetica Neue</vt:lpstr>
      <vt:lpstr>Proxima Nova</vt:lpstr>
      <vt:lpstr>Proxima Nova Extrabold</vt:lpstr>
      <vt:lpstr>Proxima Nova Medium</vt:lpstr>
      <vt:lpstr>Proxima Nova Semibold</vt:lpstr>
      <vt:lpstr>25_BoldColor_ISO</vt:lpstr>
      <vt:lpstr>            a WORKSHOP on Table manners for children</vt:lpstr>
      <vt:lpstr>  Why should  children  learn table manners?</vt:lpstr>
      <vt:lpstr>What will children learn?</vt:lpstr>
      <vt:lpstr>How will children learn?</vt:lpstr>
      <vt:lpstr>      Assessment strategies</vt:lpstr>
      <vt:lpstr>How will WE RUN IT?</vt:lpstr>
      <vt:lpstr>What will  children achieve?</vt:lpstr>
      <vt:lpstr>Course fee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ambassadors WORKSHOP</dc:title>
  <dc:creator>Debolina Dutta</dc:creator>
  <cp:lastModifiedBy>Manners N Beyond</cp:lastModifiedBy>
  <cp:revision>37</cp:revision>
  <dcterms:modified xsi:type="dcterms:W3CDTF">2022-02-24T08:39:13Z</dcterms:modified>
</cp:coreProperties>
</file>