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37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98CC9-AE67-4393-AD58-A4B7E9D655FD}" type="datetimeFigureOut">
              <a:rPr lang="en-IN" smtClean="0"/>
              <a:t>28-02-2022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F15BF-81DE-4C70-AD9E-EC81BE1830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31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0284-9B43-44A5-8ADC-D258CCD47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650500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</a:br>
            <a:b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</a:br>
            <a:b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</a:br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  <a:t>GOODNESS  GRACIOUS  ME!</a:t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</a:br>
            <a:br>
              <a:rPr lang="en-US" sz="5400" b="1" dirty="0">
                <a:solidFill>
                  <a:schemeClr val="bg2">
                    <a:lumMod val="50000"/>
                  </a:schemeClr>
                </a:solidFill>
                <a:latin typeface="Californian FB" panose="0207040306080B030204" pitchFamily="18" charset="77"/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48C34-03E0-4BA1-A28C-A4E38CBEF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0" i="1" dirty="0">
                <a:latin typeface="Californian FB" panose="0207040306080B030204" pitchFamily="18" charset="77"/>
                <a:cs typeface="AL BAYAN PLAIN" pitchFamily="2" charset="-78"/>
              </a:rPr>
              <a:t>Evangelizing </a:t>
            </a:r>
            <a:r>
              <a:rPr lang="en-US" sz="1800" b="0" i="1" dirty="0">
                <a:latin typeface="Californian FB" panose="0207040306080B030204" pitchFamily="18" charset="77"/>
                <a:cs typeface="Al Bayan Plain" pitchFamily="2" charset="-78"/>
              </a:rPr>
              <a:t>Empathy. Dealing with Stress. Focusing on Growth </a:t>
            </a:r>
            <a:r>
              <a:rPr lang="en-US" sz="1800" b="0" i="1" dirty="0">
                <a:latin typeface="Californian FB" panose="0207040306080B030204" pitchFamily="18" charset="77"/>
                <a:cs typeface="Al Nile" pitchFamily="2" charset="-78"/>
              </a:rPr>
              <a:t>Mindset</a:t>
            </a:r>
            <a:r>
              <a:rPr lang="en-US" sz="1800" b="0" i="1" dirty="0">
                <a:latin typeface="Californian FB" panose="0207040306080B030204" pitchFamily="18" charset="77"/>
                <a:cs typeface="AL BAYAN PLAIN" pitchFamily="2" charset="-78"/>
              </a:rPr>
              <a:t> 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F8B008-BCE3-4205-A584-F76DE7137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437" y="159143"/>
            <a:ext cx="1071560" cy="57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7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9D48-D270-421F-8ACE-BA84F66A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IN" sz="4000" dirty="0"/>
            </a:br>
            <a:r>
              <a:rPr lang="en-IN" b="1" i="1" spc="0" dirty="0">
                <a:solidFill>
                  <a:schemeClr val="bg1"/>
                </a:solidFill>
                <a:latin typeface="Californian FB" panose="0207040306080B030204" pitchFamily="18" charset="0"/>
                <a:sym typeface="Proxima Nova"/>
              </a:rPr>
              <a:t>E</a:t>
            </a:r>
            <a:r>
              <a:rPr kumimoji="0" lang="en-IN" sz="4000" b="1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fornian FB" panose="0207040306080B030204" pitchFamily="18" charset="0"/>
                <a:sym typeface="Proxima Nova"/>
              </a:rPr>
              <a:t>mpathy</a:t>
            </a:r>
            <a:br>
              <a:rPr kumimoji="0" lang="en-IN" sz="40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fornian FB" panose="0207040306080B030204" pitchFamily="18" charset="0"/>
                <a:sym typeface="Proxima Nova"/>
              </a:rPr>
            </a:br>
            <a:r>
              <a:rPr kumimoji="0" lang="en-IN" sz="40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fornian FB" panose="0207040306080B030204" pitchFamily="18" charset="0"/>
                <a:sym typeface="Proxima Nova"/>
              </a:rPr>
              <a:t> </a:t>
            </a:r>
            <a:r>
              <a:rPr kumimoji="0" lang="en-IN" sz="4000" b="1" i="1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fornian FB" panose="0207040306080B030204" pitchFamily="18" charset="0"/>
                <a:sym typeface="Proxima Nova"/>
              </a:rPr>
              <a:t>“</a:t>
            </a:r>
            <a:r>
              <a:rPr lang="en-US" sz="1800" dirty="0">
                <a:solidFill>
                  <a:schemeClr val="bg1"/>
                </a:solidFill>
                <a:latin typeface="Californian FB" panose="0207040306080B030204" pitchFamily="18" charset="77"/>
              </a:rPr>
              <a:t>Empathy is about finding echoes of another person in yourself.”</a:t>
            </a:r>
            <a:endParaRPr lang="en-IN" sz="1800" dirty="0">
              <a:solidFill>
                <a:schemeClr val="bg1"/>
              </a:solidFill>
            </a:endParaRPr>
          </a:p>
        </p:txBody>
      </p:sp>
      <p:pic>
        <p:nvPicPr>
          <p:cNvPr id="6148" name="Picture 4" descr="Empathy Icon - Download in Glyph Style">
            <a:extLst>
              <a:ext uri="{FF2B5EF4-FFF2-40B4-BE49-F238E27FC236}">
                <a16:creationId xmlns:a16="http://schemas.microsoft.com/office/drawing/2014/main" id="{2F1EE437-2B26-48E4-96B0-EC1E45076D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18" y="25065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87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3FAC-02D8-41E9-859A-8E94E30A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</a:rPr>
              <a:t>Team Collaboration</a:t>
            </a:r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</a:rPr>
              <a:t>“</a:t>
            </a:r>
            <a:r>
              <a:rPr lang="en-US" sz="1800" b="1" dirty="0">
                <a:solidFill>
                  <a:schemeClr val="bg1"/>
                </a:solidFill>
                <a:latin typeface="Californian FB" panose="0207040306080B030204" pitchFamily="18" charset="77"/>
              </a:rPr>
              <a:t>Collaboration is multiplication”</a:t>
            </a:r>
            <a:endParaRPr lang="en-IN" sz="18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6323B1-DB4D-4A25-8FC8-20A869E3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7170" name="Picture 2" descr="Teamwork Icon. Business Team, Collaboration, Gear Icon. Vector  Illustration, Flat Design. Stock Vector - Illustration of leadership,  engineering: 131413178">
            <a:extLst>
              <a:ext uri="{FF2B5EF4-FFF2-40B4-BE49-F238E27FC236}">
                <a16:creationId xmlns:a16="http://schemas.microsoft.com/office/drawing/2014/main" id="{7C501947-A779-4A23-B7F0-F785C640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81" y="2285999"/>
            <a:ext cx="2700338" cy="252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61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AF1D-8241-4398-AC2B-42C9319A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</a:rPr>
              <a:t>Resilience</a:t>
            </a:r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</a:rPr>
              <a:t>“</a:t>
            </a:r>
            <a:r>
              <a:rPr lang="en-US" sz="1600" b="1" dirty="0">
                <a:solidFill>
                  <a:schemeClr val="bg1"/>
                </a:solidFill>
                <a:latin typeface="Californian FB" panose="0207040306080B030204" pitchFamily="18" charset="0"/>
              </a:rPr>
              <a:t>The human capacity”</a:t>
            </a: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1034" name="Picture 10" descr="Resilience Icon Images – Browse 1,337 Stock Photos, Vectors, and Video |  Adobe Stock">
            <a:extLst>
              <a:ext uri="{FF2B5EF4-FFF2-40B4-BE49-F238E27FC236}">
                <a16:creationId xmlns:a16="http://schemas.microsoft.com/office/drawing/2014/main" id="{86E31D62-B7B6-47AD-9183-45D8A45050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06" y="25065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72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E09D-9C5C-4E87-9128-7C8F12EC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  <a:cs typeface="Avenir Book"/>
              </a:rPr>
              <a:t>The Power Of Mindsets</a:t>
            </a:r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  <a:cs typeface="Avenir Book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0"/>
                <a:cs typeface="Avenir Book"/>
              </a:rPr>
              <a:t>“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Californian FB" panose="0207040306080B030204" pitchFamily="18" charset="0"/>
              </a:rPr>
              <a:t>Your view of yourself can determine everything”</a:t>
            </a:r>
            <a:br>
              <a:rPr lang="en-US" sz="1600" dirty="0"/>
            </a:b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AC018-B5FD-452D-8817-22136DEB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3074" name="Picture 2" descr="Free Mindset Icon Stock Vectors | StockUnlimited">
            <a:extLst>
              <a:ext uri="{FF2B5EF4-FFF2-40B4-BE49-F238E27FC236}">
                <a16:creationId xmlns:a16="http://schemas.microsoft.com/office/drawing/2014/main" id="{EE894D4E-EDEB-4B26-9F7B-E6EA69A9F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818" y="2131647"/>
            <a:ext cx="3277326" cy="3094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C0C7-4B6E-41C2-B682-1DA726FA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WORK - LIFE  integration</a:t>
            </a:r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“</a:t>
            </a:r>
            <a:r>
              <a:rPr lang="en-US" sz="16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W</a:t>
            </a:r>
            <a:r>
              <a:rPr lang="en-US" sz="1600" b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ork life balance is for losers….Winners go for work life integration”</a:t>
            </a: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2F5A78-3D03-47C9-86FE-5BAA0F434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2" name="Picture 4" descr="Balance - Free business and finance icons">
            <a:extLst>
              <a:ext uri="{FF2B5EF4-FFF2-40B4-BE49-F238E27FC236}">
                <a16:creationId xmlns:a16="http://schemas.microsoft.com/office/drawing/2014/main" id="{7EFA5A90-E48A-4FC1-8DCF-2D1F0DFB8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461" y="23499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60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C0C7-4B6E-41C2-B682-1DA726FA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Dealing with uncertainty</a:t>
            </a:r>
            <a:b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</a:br>
            <a:r>
              <a:rPr lang="en-US" sz="4000" b="1" i="1" dirty="0">
                <a:solidFill>
                  <a:schemeClr val="bg1"/>
                </a:solidFill>
                <a:latin typeface="Californian FB" panose="0207040306080B030204" pitchFamily="18" charset="77"/>
                <a:cs typeface="Avenir Book"/>
              </a:rPr>
              <a:t>“</a:t>
            </a:r>
            <a:r>
              <a:rPr lang="en-US" sz="1600" b="1" dirty="0">
                <a:solidFill>
                  <a:schemeClr val="bg1"/>
                </a:solidFill>
                <a:latin typeface="Californian FB" panose="0207040306080B030204" pitchFamily="18" charset="0"/>
              </a:rPr>
              <a:t>When nothing is certain, anything is possible.”</a:t>
            </a:r>
            <a:br>
              <a:rPr lang="en-US" sz="1600" b="1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br>
              <a:rPr lang="en-US" sz="1600" b="1" i="1" dirty="0">
                <a:solidFill>
                  <a:schemeClr val="bg1"/>
                </a:solidFill>
                <a:latin typeface="Californian FB" panose="0207040306080B030204" pitchFamily="18" charset="0"/>
                <a:cs typeface="Avenir Book"/>
              </a:rPr>
            </a:br>
            <a:endParaRPr lang="en-IN" sz="1600" dirty="0">
              <a:solidFill>
                <a:schemeClr val="bg1"/>
              </a:solidFill>
            </a:endParaRPr>
          </a:p>
        </p:txBody>
      </p:sp>
      <p:pic>
        <p:nvPicPr>
          <p:cNvPr id="5122" name="Picture 2" descr="Uncertainty Free Icon - Icon-Icons.com">
            <a:extLst>
              <a:ext uri="{FF2B5EF4-FFF2-40B4-BE49-F238E27FC236}">
                <a16:creationId xmlns:a16="http://schemas.microsoft.com/office/drawing/2014/main" id="{4ABB0784-4A2E-4860-BC5E-25A4A5FEFB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06" y="23558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77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B2BF5-3680-4F81-B014-EE5A39BF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596995"/>
            <a:ext cx="3498979" cy="2209371"/>
          </a:xfrm>
        </p:spPr>
        <p:txBody>
          <a:bodyPr>
            <a:normAutofit fontScale="90000"/>
          </a:bodyPr>
          <a:lstStyle/>
          <a:p>
            <a:r>
              <a:rPr lang="en-IN" sz="3600" b="1" i="1" dirty="0">
                <a:solidFill>
                  <a:schemeClr val="bg1"/>
                </a:solidFill>
                <a:latin typeface="Californian FB" panose="0207040306080B030204" pitchFamily="18" charset="0"/>
              </a:rPr>
              <a:t>Change your should to must</a:t>
            </a:r>
            <a:br>
              <a:rPr lang="en-IN" sz="3600" b="1" i="1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r>
              <a:rPr lang="en-IN" sz="3600" b="1" i="1" dirty="0">
                <a:solidFill>
                  <a:schemeClr val="bg1"/>
                </a:solidFill>
                <a:latin typeface="Californian FB" panose="0207040306080B030204" pitchFamily="18" charset="0"/>
              </a:rPr>
              <a:t>“</a:t>
            </a:r>
            <a:r>
              <a:rPr lang="en-IN" sz="1600" b="1" dirty="0">
                <a:solidFill>
                  <a:schemeClr val="bg1"/>
                </a:solidFill>
                <a:latin typeface="Californian FB" panose="0207040306080B030204" pitchFamily="18" charset="0"/>
              </a:rPr>
              <a:t>If</a:t>
            </a:r>
            <a:r>
              <a:rPr lang="en-IN" sz="1600" dirty="0">
                <a:solidFill>
                  <a:schemeClr val="bg1"/>
                </a:solidFill>
                <a:latin typeface="Californian FB" panose="0207040306080B030204" pitchFamily="18" charset="0"/>
              </a:rPr>
              <a:t>  </a:t>
            </a:r>
            <a:r>
              <a:rPr lang="en-IN" sz="1800" dirty="0">
                <a:solidFill>
                  <a:schemeClr val="bg1"/>
                </a:solidFill>
                <a:latin typeface="Californian FB" panose="0207040306080B030204" pitchFamily="18" charset="0"/>
              </a:rPr>
              <a:t>you want to change your life you have to raise your standards.”</a:t>
            </a:r>
            <a:br>
              <a:rPr lang="en-IN" sz="1800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endParaRPr lang="en-IN" sz="18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623F6-5013-44DA-BCE0-0F2AE492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8ACEBC-DE4F-46BA-870F-8525615EE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5" y="2596996"/>
            <a:ext cx="2604052" cy="196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3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7CF7-D918-4972-A8AA-02C1EEF1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latin typeface="Californian FB" panose="0207040306080B030204" pitchFamily="18" charset="0"/>
              </a:rPr>
              <a:t>About the founder</a:t>
            </a:r>
            <a:br>
              <a:rPr lang="en-US" sz="4000" b="1" i="1" dirty="0">
                <a:latin typeface="Californian FB" panose="0207040306080B0302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0E96-BAF0-4953-995B-80F73F98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415" y="803186"/>
            <a:ext cx="5374905" cy="5248622"/>
          </a:xfrm>
        </p:spPr>
        <p:txBody>
          <a:bodyPr/>
          <a:lstStyle/>
          <a:p>
            <a:r>
              <a:rPr lang="en-US" sz="2000" dirty="0">
                <a:latin typeface="Californian FB" panose="0207040306080B030204" pitchFamily="18" charset="0"/>
              </a:rPr>
              <a:t>Debolina Dutta is an educator, entrepreneur and a life and behavioral coach for children and adults. She is internationally certified in child psychology and developmental psychology and holds a degree in child education. She is the founder of Manners N Beyond LLP and MnB Next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215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7CF7-D918-4972-A8AA-02C1EEF1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latin typeface="Californian FB" panose="0207040306080B030204" pitchFamily="18" charset="0"/>
                <a:ea typeface="+mj-ea"/>
                <a:cs typeface="+mj-cs"/>
              </a:rPr>
              <a:t>Who are we</a:t>
            </a:r>
            <a:br>
              <a:rPr lang="en-US" sz="4000" b="1" i="1" dirty="0">
                <a:latin typeface="Californian FB" panose="0207040306080B030204" pitchFamily="18" charset="0"/>
                <a:ea typeface="+mj-ea"/>
                <a:cs typeface="+mj-cs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0E96-BAF0-4953-995B-80F73F98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415" y="1588168"/>
            <a:ext cx="5374905" cy="4417996"/>
          </a:xfrm>
        </p:spPr>
        <p:txBody>
          <a:bodyPr/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000" b="1" dirty="0">
                <a:latin typeface="Californian FB" panose="0207040306080B030204" pitchFamily="18" charset="0"/>
              </a:rPr>
              <a:t>Manners N Beyond</a:t>
            </a:r>
            <a:r>
              <a:rPr lang="en-US" sz="2000" dirty="0">
                <a:latin typeface="Californian FB" panose="0207040306080B030204" pitchFamily="18" charset="0"/>
              </a:rPr>
              <a:t> is a 7-year-old organization that  is a pioneer in life-skills education for children and young adults in India.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000" b="1" dirty="0">
              <a:latin typeface="Californian FB" panose="0207040306080B030204" pitchFamily="18" charset="0"/>
            </a:endParaRP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000" b="1" dirty="0">
                <a:latin typeface="Californian FB" panose="0207040306080B030204" pitchFamily="18" charset="0"/>
                <a:cs typeface="Aharoni" panose="02010803020104030203" pitchFamily="2" charset="-79"/>
              </a:rPr>
              <a:t>MnB Next</a:t>
            </a:r>
            <a:r>
              <a:rPr lang="en-US" sz="2000" dirty="0">
                <a:latin typeface="Californian FB" panose="0207040306080B030204" pitchFamily="18" charset="0"/>
                <a:cs typeface="Aharoni" panose="02010803020104030203" pitchFamily="2" charset="-79"/>
              </a:rPr>
              <a:t>, is a vertical that imparts emotional and mental well-being programs for corporate employees, students and young adults, helping them to process a range of emotions mainly through story telling and other interactive sessions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957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7CF7-D918-4972-A8AA-02C1EEF1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latin typeface="Californian FB" panose="0207040306080B030204" pitchFamily="18" charset="0"/>
              </a:rPr>
              <a:t>Our Purpose</a:t>
            </a:r>
            <a:br>
              <a:rPr lang="en-US" sz="4000" b="1" i="1" dirty="0">
                <a:latin typeface="Californian FB" panose="0207040306080B0302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0E96-BAF0-4953-995B-80F73F98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415" y="1501541"/>
            <a:ext cx="5374905" cy="4504623"/>
          </a:xfrm>
        </p:spPr>
        <p:txBody>
          <a:bodyPr/>
          <a:lstStyle/>
          <a:p>
            <a:r>
              <a:rPr lang="en-US" sz="2000" dirty="0">
                <a:latin typeface="Californian FB" panose="0207040306080B030204" pitchFamily="18" charset="0"/>
                <a:cs typeface="Aharoni" panose="02010803020104030203" pitchFamily="2" charset="-79"/>
              </a:rPr>
              <a:t>We believe that we can help people thrive through life’s challenges and set backs by providing innovative emotional well-being programs.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979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7CF7-D918-4972-A8AA-02C1EEF1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>
                <a:latin typeface="Californian FB" panose="0207040306080B030204" pitchFamily="18" charset="0"/>
              </a:rPr>
              <a:t>Our Purpose</a:t>
            </a:r>
            <a:br>
              <a:rPr lang="en-US" sz="4000" b="1" i="1" dirty="0">
                <a:latin typeface="Californian FB" panose="0207040306080B0302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0E96-BAF0-4953-995B-80F73F98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415" y="1501541"/>
            <a:ext cx="5374905" cy="4504623"/>
          </a:xfrm>
        </p:spPr>
        <p:txBody>
          <a:bodyPr/>
          <a:lstStyle/>
          <a:p>
            <a:r>
              <a:rPr lang="en-US" sz="2000" dirty="0">
                <a:latin typeface="Californian FB" panose="0207040306080B030204" pitchFamily="18" charset="0"/>
                <a:cs typeface="Aharoni" panose="02010803020104030203" pitchFamily="2" charset="-79"/>
              </a:rPr>
              <a:t>We believe that we can help people thrive through life’s challenges and set backs by providing innovative emotional well-being programs.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69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7CF7-D918-4972-A8AA-02C1EEF1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>
                <a:solidFill>
                  <a:schemeClr val="bg1"/>
                </a:solidFill>
                <a:latin typeface="Californian FB" panose="0207040306080B030204" pitchFamily="18" charset="0"/>
              </a:rPr>
              <a:t>What's the construct</a:t>
            </a:r>
            <a:br>
              <a:rPr lang="en-US" sz="4000" b="1" i="1" dirty="0">
                <a:latin typeface="Californian FB" panose="0207040306080B0302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0E96-BAF0-4953-995B-80F73F98E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415" y="616017"/>
            <a:ext cx="5374905" cy="539014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2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en-US" sz="4200" dirty="0">
                <a:latin typeface="Californian FB" panose="0207040306080B030204" pitchFamily="18" charset="0"/>
              </a:rPr>
              <a:t>Our 3 hour interactive program for middle management, on emotional and mental well-being</a:t>
            </a:r>
            <a:r>
              <a:rPr lang="en-US" sz="4200" b="1" dirty="0">
                <a:latin typeface="Californian FB" panose="0207040306080B030204" pitchFamily="18" charset="0"/>
              </a:rPr>
              <a:t> </a:t>
            </a:r>
            <a:r>
              <a:rPr lang="en-US" sz="4200" dirty="0">
                <a:latin typeface="Californian FB" panose="0207040306080B030204" pitchFamily="18" charset="0"/>
              </a:rPr>
              <a:t>includes topics, such as:</a:t>
            </a:r>
          </a:p>
          <a:p>
            <a:pPr marL="0" indent="0" algn="l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1800" b="1" i="1" dirty="0">
                <a:latin typeface="Californian FB" panose="0207040306080B030204" pitchFamily="18" charset="0"/>
              </a:rPr>
              <a:t>         </a:t>
            </a: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latin typeface="Californian FB" panose="0207040306080B030204" pitchFamily="18" charset="0"/>
              </a:rPr>
              <a:t>                </a:t>
            </a:r>
            <a:r>
              <a:rPr lang="en-US" sz="3600" b="1" i="1" dirty="0">
                <a:latin typeface="Californian FB" panose="0207040306080B030204" pitchFamily="18" charset="0"/>
              </a:rPr>
              <a:t>Empathy</a:t>
            </a:r>
            <a:endParaRPr lang="en-US" sz="3600" i="1" dirty="0">
              <a:latin typeface="Californian FB" panose="0207040306080B030204" pitchFamily="18" charset="0"/>
            </a:endParaRPr>
          </a:p>
          <a:p>
            <a:pPr marL="571500" indent="-5715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Team collaboration  </a:t>
            </a:r>
            <a:endParaRPr lang="en-US" sz="3600" i="1" dirty="0">
              <a:latin typeface="Californian FB" panose="0207040306080B030204" pitchFamily="18" charset="0"/>
            </a:endParaRP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  Resilience</a:t>
            </a:r>
            <a:endParaRPr lang="en-US" sz="3600" i="1" dirty="0">
              <a:latin typeface="Californian FB" panose="0207040306080B030204" pitchFamily="18" charset="0"/>
            </a:endParaRP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 Growth mind-set</a:t>
            </a: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 Work-life integration</a:t>
            </a: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 Uncertainty</a:t>
            </a:r>
          </a:p>
          <a:p>
            <a:pPr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Californian FB" panose="0207040306080B030204" pitchFamily="18" charset="0"/>
              </a:rPr>
              <a:t>      Raise your bars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1800" b="1" i="1" dirty="0">
                <a:latin typeface="Californian FB" panose="0207040306080B030204" pitchFamily="18" charset="0"/>
              </a:rPr>
              <a:t>      </a:t>
            </a:r>
            <a:endParaRPr lang="en-US" sz="1800" dirty="0">
              <a:latin typeface="Californian FB" panose="0207040306080B0302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289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9643-6B24-44A5-B5DE-9AF1B516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cap="none" dirty="0">
                <a:solidFill>
                  <a:schemeClr val="bg1"/>
                </a:solidFill>
                <a:latin typeface="Californian FB" panose="0207040306080B030204" pitchFamily="18" charset="0"/>
              </a:rPr>
              <a:t>How do we execute it…..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2356A-ABF6-4085-B401-1067B6EA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000" dirty="0">
                <a:latin typeface="Californian FB" panose="0207040306080B030204" pitchFamily="18" charset="0"/>
              </a:rPr>
              <a:t>Each of these topics are explained through stories, games, worksheets, audio visual clips and simple fun and interactive sessions like art therapy, improv and circle of excellence</a:t>
            </a: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endParaRPr lang="en-US" sz="2000" dirty="0">
              <a:latin typeface="Californian FB" panose="0207040306080B030204" pitchFamily="18" charset="0"/>
            </a:endParaRP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000" b="1" dirty="0">
                <a:latin typeface="Californian FB" panose="0207040306080B030204" pitchFamily="18" charset="0"/>
              </a:rPr>
              <a:t>So far the content delivery is in </a:t>
            </a:r>
            <a:r>
              <a:rPr lang="en-US" sz="2000" b="1" dirty="0" err="1">
                <a:latin typeface="Californian FB" panose="0207040306080B030204" pitchFamily="18" charset="0"/>
              </a:rPr>
              <a:t>hindi</a:t>
            </a:r>
            <a:r>
              <a:rPr lang="en-US" sz="2000" b="1" dirty="0">
                <a:latin typeface="Californian FB" panose="0207040306080B030204" pitchFamily="18" charset="0"/>
              </a:rPr>
              <a:t>, </a:t>
            </a:r>
            <a:r>
              <a:rPr lang="en-US" sz="2000" b="1" dirty="0" err="1">
                <a:latin typeface="Californian FB" panose="0207040306080B030204" pitchFamily="18" charset="0"/>
              </a:rPr>
              <a:t>bengali</a:t>
            </a:r>
            <a:r>
              <a:rPr lang="en-US" sz="2000" b="1" dirty="0">
                <a:latin typeface="Californian FB" panose="0207040306080B030204" pitchFamily="18" charset="0"/>
              </a:rPr>
              <a:t> and </a:t>
            </a:r>
            <a:r>
              <a:rPr lang="en-US" sz="2000" b="1" dirty="0" err="1">
                <a:latin typeface="Californian FB" panose="0207040306080B030204" pitchFamily="18" charset="0"/>
              </a:rPr>
              <a:t>english</a:t>
            </a:r>
            <a:r>
              <a:rPr lang="en-US" sz="2000" b="1" dirty="0">
                <a:latin typeface="Californian FB" panose="0207040306080B030204" pitchFamily="18" charset="0"/>
              </a:rPr>
              <a:t>.</a:t>
            </a: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endParaRPr lang="en-US" sz="2000" dirty="0">
              <a:latin typeface="Californian FB" panose="0207040306080B030204" pitchFamily="18" charset="0"/>
            </a:endParaRP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sz="2000" dirty="0">
                <a:latin typeface="Californian FB" panose="0207040306080B030204" pitchFamily="18" charset="0"/>
              </a:rPr>
              <a:t>Due to the pandemic, all our programs are being conducted over Zoom and </a:t>
            </a:r>
            <a:r>
              <a:rPr lang="en-US" sz="2000" dirty="0" err="1">
                <a:latin typeface="Californian FB" panose="0207040306080B030204" pitchFamily="18" charset="0"/>
              </a:rPr>
              <a:t>Ms</a:t>
            </a:r>
            <a:r>
              <a:rPr lang="en-US" sz="2000" dirty="0">
                <a:latin typeface="Californian FB" panose="0207040306080B030204" pitchFamily="18" charset="0"/>
              </a:rPr>
              <a:t> team. We have recently started on-site training and the content can be tailor made to suit the company’s requirements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22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9202-25D9-4252-99AF-F420E915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i="1" dirty="0">
                <a:latin typeface="Californian FB" panose="0207040306080B030204" pitchFamily="18" charset="0"/>
              </a:rPr>
              <a:t>Objective of 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6FF7-1567-4578-91FD-5BB3B839E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fornian FB" panose="0207040306080B030204" pitchFamily="18" charset="0"/>
              </a:rPr>
              <a:t>Heightened sense of awareness and sensitivity towards these issues, through impactful and insightful stories, which will make them introspect.</a:t>
            </a:r>
            <a:r>
              <a:rPr lang="en-IN" sz="2000" dirty="0">
                <a:latin typeface="Californian FB" panose="0207040306080B030204" pitchFamily="18" charset="0"/>
              </a:rPr>
              <a:t> Through the workshops, participants are expected to understand the construct of these emotions and how they all play a major role in creating winning teams.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71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4B81-C47E-44B3-B1DB-675087BB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Californian FB" panose="0207040306080B030204" pitchFamily="18" charset="0"/>
              </a:rPr>
              <a:t>Program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68032-980F-4D21-8022-CE8CAFA3F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7239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378</TotalTime>
  <Words>474</Words>
  <Application>Microsoft Office PowerPoint</Application>
  <PresentationFormat>Widescreen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Californian FB</vt:lpstr>
      <vt:lpstr>Rockwell</vt:lpstr>
      <vt:lpstr>Wingdings</vt:lpstr>
      <vt:lpstr>Atlas</vt:lpstr>
      <vt:lpstr>   GOODNESS  GRACIOUS  ME!  </vt:lpstr>
      <vt:lpstr>About the founder </vt:lpstr>
      <vt:lpstr>Who are we </vt:lpstr>
      <vt:lpstr>Our Purpose </vt:lpstr>
      <vt:lpstr>Our Purpose </vt:lpstr>
      <vt:lpstr>What's the construct </vt:lpstr>
      <vt:lpstr>How do we execute it…..</vt:lpstr>
      <vt:lpstr>Objective of the program</vt:lpstr>
      <vt:lpstr>Program Flow</vt:lpstr>
      <vt:lpstr> Empathy  “Empathy is about finding echoes of another person in yourself.”</vt:lpstr>
      <vt:lpstr>Team Collaboration “Collaboration is multiplication”</vt:lpstr>
      <vt:lpstr> Resilience “The human capacity”</vt:lpstr>
      <vt:lpstr>The Power Of Mindsets “Your view of yourself can determine everything” </vt:lpstr>
      <vt:lpstr>WORK - LIFE  integration “Work life balance is for losers….Winners go for work life integration”</vt:lpstr>
      <vt:lpstr>Dealing with uncertainty “When nothing is certain, anything is possible.”  </vt:lpstr>
      <vt:lpstr>Change your should to must “If  you want to change your life you have to raise your standards.”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Manners N Beyond</dc:creator>
  <cp:lastModifiedBy>Manners N Beyond</cp:lastModifiedBy>
  <cp:revision>11</cp:revision>
  <dcterms:created xsi:type="dcterms:W3CDTF">2022-02-28T07:50:34Z</dcterms:created>
  <dcterms:modified xsi:type="dcterms:W3CDTF">2022-02-28T14:09:19Z</dcterms:modified>
</cp:coreProperties>
</file>